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5DC9-489D-4AA4-AA8D-D315AA38F55D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B31B-9ADA-4E8B-9B9E-2E30AD873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5DC9-489D-4AA4-AA8D-D315AA38F55D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B31B-9ADA-4E8B-9B9E-2E30AD873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5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5DC9-489D-4AA4-AA8D-D315AA38F55D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B31B-9ADA-4E8B-9B9E-2E30AD873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7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5DC9-489D-4AA4-AA8D-D315AA38F55D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B31B-9ADA-4E8B-9B9E-2E30AD873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5DC9-489D-4AA4-AA8D-D315AA38F55D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B31B-9ADA-4E8B-9B9E-2E30AD873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2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5DC9-489D-4AA4-AA8D-D315AA38F55D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B31B-9ADA-4E8B-9B9E-2E30AD873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6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5DC9-489D-4AA4-AA8D-D315AA38F55D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B31B-9ADA-4E8B-9B9E-2E30AD873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5DC9-489D-4AA4-AA8D-D315AA38F55D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B31B-9ADA-4E8B-9B9E-2E30AD873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3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5DC9-489D-4AA4-AA8D-D315AA38F55D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B31B-9ADA-4E8B-9B9E-2E30AD873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0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5DC9-489D-4AA4-AA8D-D315AA38F55D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B31B-9ADA-4E8B-9B9E-2E30AD873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3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5DC9-489D-4AA4-AA8D-D315AA38F55D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B31B-9ADA-4E8B-9B9E-2E30AD873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7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75DC9-489D-4AA4-AA8D-D315AA38F55D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BB31B-9ADA-4E8B-9B9E-2E30AD873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Classical-Theory-Fields-Fourth-Theoretical/dp/0750627689/ref=pd_bxgy_14_3?_encoding=UTF8&amp;pd_rd_i=0750627689&amp;pd_rd_r=6cde06fd-80a1-11e8-8d80-9d4139f25451&amp;pd_rd_w=WeuDP&amp;pd_rd_wg=6Iomv&amp;pf_rd_i=desktop-dp-sims&amp;pf_rd_m=ATVPDKIKX0DER&amp;pf_rd_p=3914568618330124508&amp;pf_rd_r=MKM107BENC1PBM03P9ZR&amp;pf_rd_s=desktop-dp-sims&amp;pf_rd_t=40701&amp;psc=1&amp;refRID=MKM107BENC1PBM03P9Z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77800"/>
            <a:ext cx="5096698" cy="1591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2049" y="2111894"/>
            <a:ext cx="8763000" cy="1135063"/>
          </a:xfrm>
        </p:spPr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r>
              <a:rPr lang="ka-GE" sz="4000" smtClean="0"/>
              <a:t>აარონოვ-ბომის ეფექტი და ტალღური ფუნქციის ფაზის ინტეგრებადობა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1549" y="3797300"/>
            <a:ext cx="9144000" cy="29591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ka-GE" sz="3400"/>
              <a:t>სტუდენტი: გიორგი </a:t>
            </a:r>
            <a:r>
              <a:rPr lang="ka-GE" sz="3400" smtClean="0"/>
              <a:t>ქისტაური</a:t>
            </a:r>
            <a:endParaRPr lang="en-US" sz="3400" smtClean="0"/>
          </a:p>
          <a:p>
            <a:pPr algn="l"/>
            <a:endParaRPr lang="en-US" sz="3400"/>
          </a:p>
          <a:p>
            <a:pPr algn="l"/>
            <a:r>
              <a:rPr lang="ka-GE" sz="3400" smtClean="0"/>
              <a:t>ზუსტ </a:t>
            </a:r>
            <a:r>
              <a:rPr lang="ka-GE" sz="3400"/>
              <a:t>და საბუნებისმეტყველო მეცნიერებათა ფაკულტეტი - ფიზიკის მიმართულება </a:t>
            </a:r>
            <a:endParaRPr lang="en-US" sz="3400" smtClean="0"/>
          </a:p>
          <a:p>
            <a:pPr algn="l"/>
            <a:r>
              <a:rPr lang="ka-GE" sz="3400" smtClean="0"/>
              <a:t>ელემენტარული </a:t>
            </a:r>
            <a:r>
              <a:rPr lang="ka-GE" sz="3400"/>
              <a:t>ნაწილაკებისა და კვანტური ველების </a:t>
            </a:r>
            <a:r>
              <a:rPr lang="ka-GE" sz="3400" smtClean="0"/>
              <a:t>კათედრა</a:t>
            </a:r>
            <a:endParaRPr lang="en-US" sz="3400" smtClean="0"/>
          </a:p>
          <a:p>
            <a:pPr algn="l"/>
            <a:endParaRPr lang="en-US" sz="3400" smtClean="0"/>
          </a:p>
          <a:p>
            <a:pPr algn="l"/>
            <a:r>
              <a:rPr lang="ka-GE" sz="3400" smtClean="0"/>
              <a:t>ხელმძღვანელები</a:t>
            </a:r>
            <a:r>
              <a:rPr lang="ka-GE" sz="3400"/>
              <a:t>: </a:t>
            </a:r>
            <a:r>
              <a:rPr lang="ka-GE" sz="3400" smtClean="0"/>
              <a:t>პროფესორი </a:t>
            </a:r>
            <a:r>
              <a:rPr lang="ka-GE" sz="3400"/>
              <a:t>მერაბ ელიაშვილი</a:t>
            </a:r>
            <a:endParaRPr lang="en-US" sz="3400"/>
          </a:p>
          <a:p>
            <a:pPr algn="l"/>
            <a:r>
              <a:rPr lang="ka-GE" sz="3400"/>
              <a:t>                                   ასოცირებული პროფესორი გიორგი </a:t>
            </a:r>
            <a:r>
              <a:rPr lang="ka-GE" sz="3400" smtClean="0"/>
              <a:t>ციციშვილი</a:t>
            </a:r>
            <a:endParaRPr lang="en-US" sz="3400" smtClean="0"/>
          </a:p>
          <a:p>
            <a:pPr algn="l"/>
            <a:endParaRPr lang="en-US" sz="3400" smtClean="0"/>
          </a:p>
          <a:p>
            <a:r>
              <a:rPr lang="ka-GE" sz="3400"/>
              <a:t>თბილისი</a:t>
            </a:r>
            <a:endParaRPr lang="en-US" sz="3400"/>
          </a:p>
          <a:p>
            <a:r>
              <a:rPr lang="ka-GE" sz="3400"/>
              <a:t>2018 წელი</a:t>
            </a:r>
            <a:endParaRPr lang="en-US" sz="3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1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7500"/>
                <a:ext cx="10515600" cy="58594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ka-GE" sz="2000" i="1" smtClean="0"/>
              </a:p>
              <a:p>
                <a:pPr marL="0" indent="0">
                  <a:buNone/>
                </a:pPr>
                <a:endParaRPr lang="ka-GE" sz="2000" i="1"/>
              </a:p>
              <a:p>
                <a:pPr marL="0" indent="0">
                  <a:buNone/>
                </a:pPr>
                <a:endParaRPr lang="ka-GE" sz="2000" i="1" smtClean="0"/>
              </a:p>
              <a:p>
                <a:pPr marL="0" indent="0">
                  <a:buNone/>
                </a:pPr>
                <a:endParaRPr lang="ka-GE" sz="2000" i="1"/>
              </a:p>
              <a:p>
                <a:pPr marL="0" indent="0">
                  <a:buNone/>
                </a:pPr>
                <a:endParaRPr lang="ka-GE" sz="2000" i="1" smtClean="0"/>
              </a:p>
              <a:p>
                <a:pPr marL="0" indent="0">
                  <a:buNone/>
                </a:pPr>
                <a:endParaRPr lang="ka-GE" sz="2000" i="1"/>
              </a:p>
              <a:p>
                <a:pPr marL="0" indent="0">
                  <a:buNone/>
                </a:pPr>
                <a:endParaRPr lang="ka-GE" sz="2000" i="1" smtClean="0"/>
              </a:p>
              <a:p>
                <a:pPr marL="0" indent="0">
                  <a:buNone/>
                </a:pPr>
                <a:endParaRPr lang="ka-GE" sz="2000" i="1"/>
              </a:p>
              <a:p>
                <a:pPr marL="0" indent="0">
                  <a:buNone/>
                </a:pPr>
                <a:endParaRPr lang="ka-GE" sz="2000" i="1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nary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∬"/>
                              <m:limLoc m:val="undOvr"/>
                              <m:supHide m:val="on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𝜵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∬"/>
                                  <m:limLoc m:val="undOvr"/>
                                  <m:supHide m:val="on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sub>
                                <m:sup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000"/>
              </a:p>
              <a:p>
                <a:pPr marL="0" indent="0">
                  <a:buNone/>
                </a:pPr>
                <a:r>
                  <a:rPr lang="ka-GE" sz="2000"/>
                  <a:t>სადაც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/>
                  <a:t> </a:t>
                </a:r>
                <a:r>
                  <a:rPr lang="ka-GE" sz="2000"/>
                  <a:t>ამ კონტურში გამავალი მაგნიტური ნაკადია. შესაბამისად თუ ნაკადი განსხვავებულია 0-სგან ანუ თუ </a:t>
                </a:r>
                <a:endParaRPr 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/>
              </a:p>
              <a:p>
                <a:pPr marL="0" indent="0">
                  <a:buNone/>
                </a:pPr>
                <a:r>
                  <a:rPr lang="ka-GE" sz="2000"/>
                  <a:t>ყალიბური ველი არაინტეგრებადია. </a:t>
                </a:r>
                <a:endParaRPr lang="en-US" sz="200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7500"/>
                <a:ext cx="10515600" cy="5859463"/>
              </a:xfrm>
              <a:blipFill rotWithShape="0">
                <a:blip r:embed="rId2"/>
                <a:stretch>
                  <a:fillRect l="-638" b="-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4300" y="0"/>
            <a:ext cx="6104573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550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900"/>
            <a:ext cx="10515600" cy="1130300"/>
          </a:xfrm>
        </p:spPr>
        <p:txBody>
          <a:bodyPr>
            <a:noAutofit/>
          </a:bodyPr>
          <a:lstStyle/>
          <a:p>
            <a:pPr algn="ctr"/>
            <a:r>
              <a:rPr lang="ka-GE" sz="3200"/>
              <a:t>აარონოვ-ბომის ექსპერიმენტი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51435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63014" y="1151931"/>
                <a:ext cx="4389600" cy="996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  <m:nary>
                                <m:naryPr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1,2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nary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014" y="1151931"/>
                <a:ext cx="4389600" cy="9961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096359" y="2456418"/>
                <a:ext cx="1809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𝑇𝑜𝑡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359" y="2456418"/>
                <a:ext cx="180927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58565" y="3248995"/>
                <a:ext cx="5481822" cy="936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nary>
                      <m:r>
                        <a:rPr lang="en-US" b="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nary>
                      <m:r>
                        <a:rPr lang="en-US" b="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65" y="3248995"/>
                <a:ext cx="5481822" cy="9360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28386" y="5272062"/>
                <a:ext cx="1044710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86" y="5272062"/>
                <a:ext cx="1044710" cy="6182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-28809" y="4411425"/>
            <a:ext cx="295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mtClean="0"/>
              <a:t>ერთეულოვანი მაგნიტური ნაკადი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800037" y="4695457"/>
                <a:ext cx="1615892" cy="6579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=მთელი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037" y="4695457"/>
                <a:ext cx="1615892" cy="6579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055420" y="4754997"/>
                <a:ext cx="1569933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</m:sSup>
                      <m:r>
                        <a:rPr lang="en-US" sz="2000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420" y="4754997"/>
                <a:ext cx="1569933" cy="5170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52416" y="5604549"/>
                <a:ext cx="8953500" cy="788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ℏ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𝜵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ka-GE" sz="2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ka-GE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და  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ℏ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𝜵</m:t>
                            </m:r>
                          </m:e>
                        </m:d>
                      </m:e>
                      <m:sup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a-GE" sz="200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a-GE" sz="20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rPr>
                      <m:t>ექვივალენტურია</m:t>
                    </m:r>
                  </m:oMath>
                </a14:m>
                <a:endParaRPr lang="en-US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416" y="5604549"/>
                <a:ext cx="8953500" cy="78810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366548" y="4851898"/>
            <a:ext cx="91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mtClean="0"/>
              <a:t>როცა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46946" y="4740997"/>
                <a:ext cx="2411598" cy="582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</m:sSup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𝛷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946" y="4740997"/>
                <a:ext cx="2411598" cy="58285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6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/>
              <a:t>ელექტრონის მოძრაობა წრეზე</a:t>
            </a:r>
            <a:r>
              <a:rPr lang="en-US" sz="3200" i="1"/>
              <a:t/>
            </a:r>
            <a:br>
              <a:rPr lang="en-US" sz="3200" i="1"/>
            </a:br>
            <a:endParaRPr lang="en-US" sz="320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58800" y="1433512"/>
            <a:ext cx="4825999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82200" y="1631950"/>
                <a:ext cx="2954399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𝑟𝑜𝑡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200" y="1631950"/>
                <a:ext cx="2954399" cy="6190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3200" y="1772181"/>
            <a:ext cx="314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/>
              <a:t>ცილინდრულ </a:t>
            </a:r>
            <a:r>
              <a:rPr lang="ka-GE" sz="1600" smtClean="0"/>
              <a:t>კოორდინატებში</a:t>
            </a:r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100" y="3205505"/>
                <a:ext cx="6096000" cy="23519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𝛷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→       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𝒓𝑨</m:t>
                          </m:r>
                          <m:r>
                            <a:rPr lang="en-US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f>
                                <m:f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</m:nary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𝑑𝑆</m:t>
                              </m:r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𝛷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205505"/>
                <a:ext cx="6096000" cy="23519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81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06136" y="672101"/>
                <a:ext cx="301435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  <m: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36" y="672101"/>
                <a:ext cx="3014350" cy="6127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858612" y="793801"/>
                <a:ext cx="12181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𝛹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612" y="793801"/>
                <a:ext cx="121815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28361" y="1412018"/>
                <a:ext cx="4196918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361" y="1412018"/>
                <a:ext cx="4196918" cy="6190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5656" y="2384643"/>
                <a:ext cx="3694153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56" y="2384643"/>
                <a:ext cx="3694153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67320" y="2453924"/>
                <a:ext cx="1896801" cy="474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𝛹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320" y="2453924"/>
                <a:ext cx="1896801" cy="4741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290784" y="2506342"/>
                <a:ext cx="1419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784" y="2506342"/>
                <a:ext cx="141942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62692" y="3246260"/>
                <a:ext cx="6078459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  <m: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den>
                              </m:f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f>
                                <m:f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>
                          <a:latin typeface="Cambria Math" panose="02040503050406030204" pitchFamily="18" charset="0"/>
                        </a:rPr>
                        <m:t>;   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692" y="3246260"/>
                <a:ext cx="6078459" cy="7693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62113" y="4435211"/>
                <a:ext cx="7879616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𝛷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𝑖𝑞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113" y="4435211"/>
                <a:ext cx="7879616" cy="7693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36156" y="5624162"/>
                <a:ext cx="5131533" cy="734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𝑖𝑞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𝛹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156" y="5624162"/>
                <a:ext cx="5131533" cy="73475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12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43370" y="3278080"/>
                <a:ext cx="16868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𝛹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370" y="3278080"/>
                <a:ext cx="1686807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121667" r="-29603" b="-1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21175" y="4021741"/>
                <a:ext cx="1212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175" y="4021741"/>
                <a:ext cx="121212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66143" y="4021741"/>
                <a:ext cx="20412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143" y="4021741"/>
                <a:ext cx="2041263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52004" y="4021741"/>
                <a:ext cx="20412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004" y="4021741"/>
                <a:ext cx="2041263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01249" y="4692824"/>
                <a:ext cx="3100271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249" y="4692824"/>
                <a:ext cx="3100271" cy="6481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32658" y="5642702"/>
                <a:ext cx="5451813" cy="671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658" y="5642702"/>
                <a:ext cx="5451813" cy="6714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074620" y="2485942"/>
                <a:ext cx="1900969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620" y="2485942"/>
                <a:ext cx="1900969" cy="427746"/>
              </a:xfrm>
              <a:prstGeom prst="rect">
                <a:avLst/>
              </a:prstGeom>
              <a:blipFill rotWithShape="0">
                <a:blip r:embed="rId8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66143" y="2544356"/>
                <a:ext cx="19494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143" y="2544356"/>
                <a:ext cx="194944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20139" y="2544356"/>
                <a:ext cx="1279196" cy="382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𝜆𝜑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139" y="2544356"/>
                <a:ext cx="1279196" cy="3822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77729" y="1436303"/>
                <a:ext cx="2618088" cy="694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𝛹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𝜖𝛹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729" y="1436303"/>
                <a:ext cx="2618088" cy="694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010816" y="531658"/>
                <a:ext cx="3337324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;     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816" y="531658"/>
                <a:ext cx="3337324" cy="64819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025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/>
              <a:t>აარონოვ-ბომის ეფექტი და გეომეტრიული ფაზა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90688"/>
            <a:ext cx="4785043" cy="341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64961" y="3593378"/>
                <a:ext cx="11344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961" y="3593378"/>
                <a:ext cx="1134478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19672" r="-44086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58926" y="1304448"/>
                <a:ext cx="484344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𝛻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𝑞𝐴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926" y="1304448"/>
                <a:ext cx="4843442" cy="714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07546" y="2112618"/>
                <a:ext cx="173930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546" y="2112618"/>
                <a:ext cx="1739306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21667" r="-26224" b="-1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71444" y="2610160"/>
                <a:ext cx="4150815" cy="983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  <m:e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444" y="2610160"/>
                <a:ext cx="4150815" cy="9832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67139" y="5626120"/>
                <a:ext cx="4849631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i</m:t>
                      </m:r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nary>
                      <m:r>
                        <a:rPr lang="en-US" b="1" i="0">
                          <a:latin typeface="Cambria Math" panose="02040503050406030204" pitchFamily="18" charset="0"/>
                        </a:rPr>
                        <m:t>𝐀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139" y="5626120"/>
                <a:ext cx="4849631" cy="6587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61200" y="3643192"/>
                <a:ext cx="2593915" cy="658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200" y="3643192"/>
                <a:ext cx="2593915" cy="6587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313149" y="2681919"/>
            <a:ext cx="111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mtClean="0"/>
              <a:t>ბერის ფაზა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08200" y="5801530"/>
            <a:ext cx="365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mtClean="0"/>
              <a:t>გეომეტრიული ფაზა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07439" y="4634656"/>
                <a:ext cx="7484561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>
                          <a:latin typeface="Cambria Math" panose="02040503050406030204" pitchFamily="18" charset="0"/>
                        </a:rPr>
                        <m:t>i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b="1" i="0">
                          <a:latin typeface="Cambria Math" panose="02040503050406030204" pitchFamily="18" charset="0"/>
                        </a:rPr>
                        <m:t>𝐀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d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  <m:sup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  <m:sup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>
                          <a:latin typeface="Cambria Math" panose="02040503050406030204" pitchFamily="18" charset="0"/>
                        </a:rPr>
                        <m:t>i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b="1" i="0">
                          <a:latin typeface="Cambria Math" panose="02040503050406030204" pitchFamily="18" charset="0"/>
                        </a:rPr>
                        <m:t>𝐀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439" y="4634656"/>
                <a:ext cx="7484561" cy="6587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690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/>
              <a:t>დასკვნა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a-GE" sz="2000" smtClean="0"/>
              <a:t>აღწერილი </a:t>
            </a:r>
            <a:r>
              <a:rPr lang="ka-GE" sz="2000"/>
              <a:t>აარონოვ-ბომის ეფექტის განსაკუთრებულობა, კერძოდ ის,  რომ კვანტურ მექანიკაში ვექტორ პოტენციალი იძენს ფიზიკურ შინაარსს და ხდება დამზერადი</a:t>
            </a:r>
            <a:r>
              <a:rPr lang="ka-GE" sz="2000"/>
              <a:t>. </a:t>
            </a:r>
            <a:endParaRPr lang="en-US" sz="2000" smtClean="0"/>
          </a:p>
          <a:p>
            <a:pPr marL="0" indent="0">
              <a:buNone/>
            </a:pPr>
            <a:r>
              <a:rPr lang="ka-GE" sz="2000" smtClean="0"/>
              <a:t>არსებითად </a:t>
            </a:r>
            <a:r>
              <a:rPr lang="ka-GE" sz="2000"/>
              <a:t>მნიშვნელოვანია ყალიბური გარდაქმნიდან გამომდინარე ტალღური ფუნქციის მიერ შეძენილი ფაზის ინტეგრებადობა. როცა მაგნიტური ნაკადი განსხვავებულია ნულისგან, მაშინ ყალიბური ველი არაინტეგრებადია</a:t>
            </a:r>
            <a:r>
              <a:rPr lang="ka-GE" sz="2000"/>
              <a:t>. </a:t>
            </a:r>
            <a:endParaRPr lang="en-US" sz="2000" smtClean="0"/>
          </a:p>
          <a:p>
            <a:pPr marL="0" indent="0">
              <a:buNone/>
            </a:pPr>
            <a:r>
              <a:rPr lang="ka-GE" sz="2000" smtClean="0"/>
              <a:t>მიუხედავად </a:t>
            </a:r>
            <a:r>
              <a:rPr lang="ka-GE" sz="2000"/>
              <a:t>იმისა, რომ  აარონოვ-ბომის ექსპერიმენტში, უშუალოდ ელექტრონზე მაგნიტური ველი არ მოქმედებს, ტალღური ფუნქციის ინტერფერენციული წევრი, ასევე გეომეტრიული ფაზა დამოკიდებულია მაგნიტურ ნაკადზე</a:t>
            </a:r>
            <a:r>
              <a:rPr lang="ka-GE" sz="2000"/>
              <a:t>. </a:t>
            </a:r>
            <a:endParaRPr lang="en-US" sz="2000" smtClean="0"/>
          </a:p>
          <a:p>
            <a:pPr marL="0" indent="0">
              <a:buNone/>
            </a:pPr>
            <a:r>
              <a:rPr lang="ka-GE" sz="2000" smtClean="0"/>
              <a:t>ბმული </a:t>
            </a:r>
            <a:r>
              <a:rPr lang="ka-GE" sz="2000"/>
              <a:t>ელექტრონის ამოცანის განხილვისას კი ცალსახად ჩანს ელექტრონის ენერგეტიკული სპექტრის დამოკიდებულება ამ ნაკადზე.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77911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/>
              <a:t>გამოყენებული </a:t>
            </a:r>
            <a:r>
              <a:rPr lang="ka-GE" sz="3200"/>
              <a:t>ლიტერატურა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000" i="1"/>
              <a:t>Introduction to</a:t>
            </a:r>
            <a:r>
              <a:rPr lang="en-US" sz="2000"/>
              <a:t>. </a:t>
            </a:r>
            <a:r>
              <a:rPr lang="en-US" sz="2000" i="1"/>
              <a:t>Quantum Mechanics</a:t>
            </a:r>
            <a:r>
              <a:rPr lang="en-US" sz="2000"/>
              <a:t>. David J. </a:t>
            </a:r>
            <a:r>
              <a:rPr lang="en-US" sz="2000" i="1"/>
              <a:t>Griffiths</a:t>
            </a:r>
            <a:r>
              <a:rPr lang="en-US" sz="2000"/>
              <a:t>. </a:t>
            </a:r>
            <a:r>
              <a:rPr lang="ru-RU" sz="2000"/>
              <a:t>Reed College. Prentice Hall.</a:t>
            </a:r>
            <a:endParaRPr lang="en-US" sz="2000"/>
          </a:p>
          <a:p>
            <a:pPr marL="514350" lvl="0" indent="-514350">
              <a:buFont typeface="+mj-lt"/>
              <a:buAutoNum type="arabicPeriod"/>
            </a:pPr>
            <a:r>
              <a:rPr lang="en-US" sz="2000" i="1"/>
              <a:t>Introduction to electrodynamics</a:t>
            </a:r>
            <a:r>
              <a:rPr lang="en-US" sz="2000"/>
              <a:t>. David J. Griffiths, Reed College.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/>
              <a:t>Classical Electrodynamics Third Edition. John David Jackson</a:t>
            </a:r>
            <a:r>
              <a:rPr lang="ka-GE" sz="2000"/>
              <a:t>.</a:t>
            </a:r>
            <a:endParaRPr lang="en-US" sz="2000"/>
          </a:p>
          <a:p>
            <a:pPr marL="514350" lvl="0" indent="-514350">
              <a:buFont typeface="+mj-lt"/>
              <a:buAutoNum type="arabicPeriod"/>
            </a:pPr>
            <a:r>
              <a:rPr lang="en-US" sz="2000" i="1"/>
              <a:t>Significance</a:t>
            </a:r>
            <a:r>
              <a:rPr lang="en-US" sz="2000"/>
              <a:t> of Electromagnetic Potentials in the Quantum Theory. </a:t>
            </a:r>
            <a:r>
              <a:rPr lang="ru-RU" sz="2000"/>
              <a:t>Y. </a:t>
            </a:r>
            <a:r>
              <a:rPr lang="ru-RU" sz="2000" i="1"/>
              <a:t>Aharonov</a:t>
            </a:r>
            <a:r>
              <a:rPr lang="ru-RU" sz="2000"/>
              <a:t> and D.</a:t>
            </a:r>
            <a:r>
              <a:rPr lang="ru-RU" sz="2000" i="1"/>
              <a:t>Bohm</a:t>
            </a:r>
            <a:r>
              <a:rPr lang="ru-RU" sz="2000"/>
              <a:t>.</a:t>
            </a:r>
            <a:endParaRPr lang="en-US" sz="2000"/>
          </a:p>
          <a:p>
            <a:pPr marL="514350" lvl="0" indent="-514350">
              <a:buFont typeface="+mj-lt"/>
              <a:buAutoNum type="arabicPeriod"/>
            </a:pPr>
            <a:r>
              <a:rPr lang="en-US" sz="2000">
                <a:hlinkClick r:id="rId2"/>
              </a:rPr>
              <a:t>The Classical Theory of Fields, Fourth Edition: Volume 2 (Course of Theoretical Physics Series)</a:t>
            </a:r>
            <a:r>
              <a:rPr lang="en-US" sz="2000"/>
              <a:t> by L D Landau</a:t>
            </a:r>
            <a:r>
              <a:rPr lang="ka-GE" sz="2000"/>
              <a:t>.</a:t>
            </a:r>
            <a:endParaRPr lang="en-US" sz="2000"/>
          </a:p>
          <a:p>
            <a:pPr marL="514350" lvl="0" indent="-514350">
              <a:buFont typeface="+mj-lt"/>
              <a:buAutoNum type="arabicPeriod"/>
            </a:pPr>
            <a:r>
              <a:rPr lang="en-US" sz="2000"/>
              <a:t>Quantum mechanics. Franz Schwabl.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/>
              <a:t>The Geometric Phase in Quantum Systems. Arno Bohm.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93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2075"/>
          </a:xfrm>
        </p:spPr>
        <p:txBody>
          <a:bodyPr/>
          <a:lstStyle/>
          <a:p>
            <a:pPr algn="ctr"/>
            <a:r>
              <a:rPr lang="ka-GE" smtClean="0"/>
              <a:t>გმადლობთ ყურადღებისთვის!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7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 smtClean="0"/>
              <a:t>შინაარსი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000" smtClean="0"/>
              <a:t>დამუხტული ნაწილაკი ელექტრომაგნიტურ ველში</a:t>
            </a:r>
          </a:p>
          <a:p>
            <a:r>
              <a:rPr lang="ka-GE" sz="2000" smtClean="0"/>
              <a:t>ყალიბური გარდაქმნები</a:t>
            </a:r>
          </a:p>
          <a:p>
            <a:r>
              <a:rPr lang="ka-GE" sz="2000" smtClean="0"/>
              <a:t>ყალიბური გარდაქმნები კვანტურ მექანიკაში</a:t>
            </a:r>
          </a:p>
          <a:p>
            <a:r>
              <a:rPr lang="ka-GE" sz="2000" smtClean="0"/>
              <a:t>ტალღური ფუნქციის ფაზის ინტეგრებადობა</a:t>
            </a:r>
          </a:p>
          <a:p>
            <a:r>
              <a:rPr lang="ka-GE" sz="2000" smtClean="0"/>
              <a:t>აარონოვ-ბომის ეფექტი</a:t>
            </a:r>
          </a:p>
          <a:p>
            <a:r>
              <a:rPr lang="ka-GE" sz="2000" smtClean="0"/>
              <a:t>ელექტრონის წრიული მოძრაობა </a:t>
            </a:r>
          </a:p>
          <a:p>
            <a:r>
              <a:rPr lang="ka-GE" sz="2000" smtClean="0"/>
              <a:t>გეომეტრიული ფაზა. </a:t>
            </a:r>
          </a:p>
        </p:txBody>
      </p:sp>
    </p:spTree>
    <p:extLst>
      <p:ext uri="{BB962C8B-B14F-4D97-AF65-F5344CB8AC3E}">
        <p14:creationId xmlns:p14="http://schemas.microsoft.com/office/powerpoint/2010/main" val="358801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55600"/>
                <a:ext cx="10515600" cy="63119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ka-GE" smtClean="0"/>
                  <a:t>განვიხილოთ </a:t>
                </a:r>
                <a:r>
                  <a:rPr lang="ka-GE"/>
                  <a:t>დამუხტული ნაწილაკის მოძრაობა ელექტრომაგნიტურ ველში</a:t>
                </a:r>
                <a:r>
                  <a:rPr lang="ka-GE" smtClean="0"/>
                  <a:t>.</a:t>
                </a:r>
              </a:p>
              <a:p>
                <a:pPr marL="0" indent="0">
                  <a:buNone/>
                </a:pPr>
                <a:endParaRPr lang="ka-GE" sz="2000" smtClean="0"/>
              </a:p>
              <a:p>
                <a:pPr marL="0" indent="0">
                  <a:buNone/>
                </a:pPr>
                <a:r>
                  <a:rPr lang="ka-GE" sz="2000" smtClean="0"/>
                  <a:t>ნაწილაკზე </a:t>
                </a:r>
                <a:r>
                  <a:rPr lang="ka-GE" sz="2000"/>
                  <a:t>მოქმედი ლორენცის </a:t>
                </a:r>
                <a:r>
                  <a:rPr lang="ka-GE" sz="2000" smtClean="0"/>
                  <a:t>ძალა</a:t>
                </a:r>
              </a:p>
              <a:p>
                <a:pPr marL="0" indent="0">
                  <a:buNone/>
                </a:pPr>
                <a:endParaRPr lang="ka-GE" sz="200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a-GE" sz="2000" b="1" i="1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ka-GE" sz="2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ka-GE" sz="20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ka-GE" sz="2000" b="1" i="1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ka-GE" sz="20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ka-GE" sz="2000"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ka-GE" sz="2000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r>
                        <a:rPr lang="ka-GE" sz="2000" b="1" i="1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ka-GE" sz="2000" b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ka-GE" sz="2000" b="1" i="1"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ka-GE" sz="2000" smtClean="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r>
                  <a:rPr lang="ka-GE" sz="2000"/>
                  <a:t>მიიღება ლაგრანჟიანიდან:</a:t>
                </a:r>
                <a:endParaRPr 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ka-GE" sz="200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ka-GE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a-GE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a-GE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ka-GE" sz="2000"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a-GE" sz="2000" b="1" i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a:rPr lang="ka-GE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a-GE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ka-GE" sz="2000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a-GE" sz="2000" b="1" i="1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ka-GE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ka-GE" sz="20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ka-GE" sz="2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ka-GE" sz="2000"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ka-GE" sz="2000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r>
                        <a:rPr lang="ka-GE" sz="2000" b="1" i="1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ka-GE" sz="2000" b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ka-GE" sz="2000" b="1" i="1">
                          <a:latin typeface="Cambria Math" panose="02040503050406030204" pitchFamily="18" charset="0"/>
                        </a:rPr>
                        <m:t>𝐀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a-GE" sz="2000" b="1" i="1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ka-GE" sz="2000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ka-GE" sz="20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</m:oMath>
                  </m:oMathPara>
                </a14:m>
                <a:endParaRPr lang="ka-GE" sz="2000" smtClean="0"/>
              </a:p>
              <a:p>
                <a:pPr marL="0" indent="0">
                  <a:buNone/>
                </a:pPr>
                <a:endParaRPr lang="ka-GE" sz="2000" smtClean="0"/>
              </a:p>
              <a:p>
                <a:pPr marL="0" indent="0">
                  <a:buNone/>
                </a:pPr>
                <a:r>
                  <a:rPr lang="ka-GE" sz="2000" smtClean="0"/>
                  <a:t>შესაბამისად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𝛷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ka-GE" sz="2000" smtClean="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00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55600"/>
                <a:ext cx="10515600" cy="6311900"/>
              </a:xfrm>
              <a:blipFill rotWithShape="0">
                <a:blip r:embed="rId2"/>
                <a:stretch>
                  <a:fillRect l="-63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23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sz="2800"/>
              <a:t>ყალიბური გარდაქმნები</a:t>
            </a:r>
            <a:r>
              <a:rPr lang="en-US" b="1"/>
              <a:t/>
            </a:r>
            <a:br>
              <a:rPr lang="en-US" b="1"/>
            </a:b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9200"/>
                <a:ext cx="10515600" cy="4957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ka-GE" sz="2000" smtClean="0"/>
                  <a:t>მაქსველის განტოლებებით პოტენციალები </a:t>
                </a:r>
                <a:r>
                  <a:rPr lang="en-US" sz="2000"/>
                  <a:t>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𝛷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a-GE" sz="2000" smtClean="0"/>
                  <a:t> </a:t>
                </a:r>
                <a:r>
                  <a:rPr lang="ka-GE" sz="2000"/>
                  <a:t>გვაძლევენ იმავე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ka-GE" sz="2000" smtClean="0"/>
                  <a:t> და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ka-GE" sz="2000"/>
                  <a:t>  ველებს, რასაც</a:t>
                </a:r>
                <a:endParaRPr lang="en-US" sz="2000"/>
              </a:p>
              <a:p>
                <a:pPr marL="0" indent="0">
                  <a:buNone/>
                </a:pPr>
                <a:endParaRPr lang="ka-GE" sz="2000" i="1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𝛷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𝜕𝛬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;   </m:t>
                      </m:r>
                    </m:oMath>
                  </m:oMathPara>
                </a14:m>
                <a:endParaRPr lang="ka-GE" sz="2000" smtClean="0"/>
              </a:p>
              <a:p>
                <a:pPr marL="0" indent="0">
                  <a:buNone/>
                </a:pPr>
                <a:endParaRPr lang="ka-GE" sz="200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𝛬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a-GE" sz="2000" smtClean="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ka-GE" sz="2000" smtClean="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r>
                  <a:rPr lang="ka-GE" sz="2000"/>
                  <a:t>ხოლო ლაგრანჟიანი არაა ყალიბურად </a:t>
                </a:r>
                <a:r>
                  <a:rPr lang="ka-GE" sz="2000" smtClean="0"/>
                  <a:t>ინვარიანტული</a:t>
                </a:r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𝜕𝛬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𝜕𝛬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𝛬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000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9200"/>
                <a:ext cx="10515600" cy="4957763"/>
              </a:xfrm>
              <a:blipFill rotWithShape="0">
                <a:blip r:embed="rId2"/>
                <a:stretch>
                  <a:fillRect l="-638" t="-1230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67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ka-GE" sz="3200" smtClean="0"/>
              <a:t>ჰამილტონიანი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9200"/>
                <a:ext cx="10515600" cy="4957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ka-GE" sz="2000"/>
                  <a:t>კანონიკური იმპულსი</a:t>
                </a:r>
                <a:endParaRPr lang="en-US" sz="2000"/>
              </a:p>
              <a:p>
                <a:pPr marL="0" indent="0">
                  <a:buNone/>
                </a:pPr>
                <a:endParaRPr lang="ka-GE" sz="2000" i="1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a-GE" sz="2000" smtClean="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ka-GE" sz="2000" smtClean="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r>
                  <a:rPr lang="ka-GE" sz="2000"/>
                  <a:t>მაშინ ჰამილტონიანი შემდეგი </a:t>
                </a:r>
                <a:r>
                  <a:rPr lang="ka-GE" sz="2000" smtClean="0"/>
                  <a:t>სახისაა</a:t>
                </a:r>
              </a:p>
              <a:p>
                <a:pPr marL="0" indent="0">
                  <a:buNone/>
                </a:pPr>
                <a:endParaRPr lang="ka-GE" sz="2000" smtClean="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𝛷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9200"/>
                <a:ext cx="10515600" cy="4957763"/>
              </a:xfrm>
              <a:blipFill rotWithShape="0">
                <a:blip r:embed="rId2"/>
                <a:stretch>
                  <a:fillRect l="-638" t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85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/>
              <a:t>ყალიბური გარდაქმნა კვანტურ მექანიკაში.</a:t>
            </a:r>
            <a:r>
              <a:rPr lang="en-US" b="1" i="1"/>
              <a:t/>
            </a:r>
            <a:br>
              <a:rPr lang="en-US" b="1" i="1"/>
            </a:b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5700"/>
                <a:ext cx="10515600" cy="56108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ka-GE" sz="2000" smtClean="0"/>
                  <a:t>შრედინგერის განტოლება</a:t>
                </a:r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𝜵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𝛷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𝜕𝜓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ka-GE" sz="2000" smtClean="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𝜵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a-GE" sz="2000" smtClean="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r>
                  <a:rPr lang="ka-GE" sz="2000"/>
                  <a:t>კოვარიანტული წარმოებულები</a:t>
                </a:r>
                <a:endParaRPr 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𝛷</m:t>
                      </m:r>
                    </m:oMath>
                  </m:oMathPara>
                </a14:m>
                <a:endParaRPr lang="en-US" sz="2000"/>
              </a:p>
              <a:p>
                <a:pPr marL="0" indent="0">
                  <a:buNone/>
                </a:pPr>
                <a:r>
                  <a:rPr lang="ka-GE" sz="2000"/>
                  <a:t>მაშინ შრედინგერის განტოლება იღებს შემდეგ </a:t>
                </a:r>
                <a:r>
                  <a:rPr lang="ka-GE" sz="2000" smtClean="0"/>
                  <a:t>სახეს</a:t>
                </a:r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d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000"/>
              </a:p>
              <a:p>
                <a:pPr marL="0" indent="0">
                  <a:buNone/>
                </a:pPr>
                <a:endParaRPr lang="en-US" sz="20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5700"/>
                <a:ext cx="10515600" cy="5610860"/>
              </a:xfrm>
              <a:blipFill rotWithShape="0">
                <a:blip r:embed="rId2"/>
                <a:stretch>
                  <a:fillRect l="-638" t="-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77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9006"/>
                <a:ext cx="10515600" cy="596795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ka-GE" sz="2000" smtClean="0"/>
                  <a:t>ყალიბური გარდაქმნებით ვიღებთ</a:t>
                </a:r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𝛬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𝛷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𝛷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𝜕𝛬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ka-GE" sz="2000" i="1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/>
              </a:p>
              <a:p>
                <a:pPr marL="0" indent="0">
                  <a:buNone/>
                </a:pPr>
                <a:endParaRPr lang="ka-GE" sz="2000" smtClean="0"/>
              </a:p>
              <a:p>
                <a:pPr marL="0" indent="0">
                  <a:buNone/>
                </a:pPr>
                <a:r>
                  <a:rPr lang="ka-GE" sz="2000" smtClean="0"/>
                  <a:t>შრედინგერის </a:t>
                </a:r>
                <a:r>
                  <a:rPr lang="ka-GE" sz="2000"/>
                  <a:t>განტოლება ყალიბური გარდაქმნების მიმართ </a:t>
                </a:r>
                <a:r>
                  <a:rPr lang="ka-GE" sz="2000" smtClean="0"/>
                  <a:t>კოვარიანტულია</a:t>
                </a:r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𝜵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a-GE" sz="2000" smtClean="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r>
                  <a:rPr lang="ka-GE" sz="2000"/>
                  <a:t>სადაც ტალღური ფუნქციები</a:t>
                </a:r>
                <a14:m>
                  <m:oMath xmlns:m="http://schemas.openxmlformats.org/officeDocument/2006/math">
                    <m:r>
                      <a:rPr lang="ka-GE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/>
                  <a:t> </a:t>
                </a:r>
                <a:r>
                  <a:rPr lang="ka-GE" sz="2000"/>
                  <a:t>და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a-GE" sz="2000" smtClean="0"/>
                  <a:t> </a:t>
                </a:r>
                <a:r>
                  <a:rPr lang="ka-GE" sz="2000"/>
                  <a:t>უნდა აღწერდეს ერთსა და იმავე ფიზიკას.</a:t>
                </a:r>
                <a:endParaRPr lang="en-US" sz="200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9006"/>
                <a:ext cx="10515600" cy="5967957"/>
              </a:xfrm>
              <a:blipFill rotWithShape="0">
                <a:blip r:embed="rId2"/>
                <a:stretch>
                  <a:fillRect l="-638" t="-919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30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/>
              <a:t>ტალღური ფუნქციის </a:t>
            </a:r>
            <a:r>
              <a:rPr lang="ka-GE" sz="3200" smtClean="0"/>
              <a:t>ფაზის ინტეგრებადობა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65200"/>
                <a:ext cx="10515600" cy="58039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ka-GE" sz="2600"/>
                  <a:t>ვექტორ პოტენციალი</a:t>
                </a:r>
                <a:endParaRPr lang="en-US" sz="26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1" i="1"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ka-GE" sz="2600" smtClean="0"/>
              </a:p>
              <a:p>
                <a:pPr marL="0" indent="0">
                  <a:buNone/>
                </a:pPr>
                <a:endParaRPr lang="ka-GE" sz="2600" smtClean="0"/>
              </a:p>
              <a:p>
                <a:pPr marL="0" indent="0">
                  <a:buNone/>
                </a:pPr>
                <a:r>
                  <a:rPr lang="ka-GE" sz="2600" smtClean="0"/>
                  <a:t>არ </a:t>
                </a:r>
                <a:r>
                  <a:rPr lang="ka-GE" sz="2600"/>
                  <a:t>გვაძლევს ნულისგან განსხვავებულ მაგნიტურ </a:t>
                </a:r>
                <a:r>
                  <a:rPr lang="ka-GE" sz="2600" smtClean="0"/>
                  <a:t>ველს</a:t>
                </a:r>
              </a:p>
              <a:p>
                <a:pPr marL="0" indent="0">
                  <a:buNone/>
                </a:pPr>
                <a:endParaRPr lang="en-US" sz="26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600" b="1" i="1"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600"/>
              </a:p>
              <a:p>
                <a:pPr marL="0" indent="0">
                  <a:buNone/>
                </a:pPr>
                <a:r>
                  <a:rPr lang="ka-GE" sz="2600"/>
                  <a:t>თუ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ka-GE" sz="2600" smtClean="0"/>
                  <a:t> </a:t>
                </a:r>
                <a:r>
                  <a:rPr lang="ka-GE" sz="2600"/>
                  <a:t>ფუნქციას არ აქვს სინგულარული ყოფაქცევა.</a:t>
                </a:r>
                <a:endParaRPr lang="en-US" sz="2600"/>
              </a:p>
              <a:p>
                <a:pPr marL="0" indent="0">
                  <a:buNone/>
                </a:pPr>
                <a:endParaRPr lang="en-US" sz="26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𝜵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𝜵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600"/>
              </a:p>
              <a:p>
                <a:pPr marL="0" indent="0">
                  <a:buNone/>
                </a:pPr>
                <a:endParaRPr lang="ka-GE" sz="2600" i="1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fName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𝜒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=0)</m:t>
                          </m:r>
                        </m:e>
                      </m:func>
                    </m:oMath>
                  </m:oMathPara>
                </a14:m>
                <a:endParaRPr lang="ka-GE" sz="2600" smtClean="0"/>
              </a:p>
              <a:p>
                <a:pPr marL="0" indent="0">
                  <a:buNone/>
                </a:pPr>
                <a:endParaRPr lang="en-US" sz="26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𝜵</m:t>
                              </m:r>
                              <m:r>
                                <a:rPr lang="en-US" sz="2600" b="1">
                                  <a:latin typeface="Cambria Math" panose="02040503050406030204" pitchFamily="18" charset="0"/>
                                </a:rPr>
                                <m:t>+ℏ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𝜵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𝜵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ka-GE" sz="2600" smtClean="0"/>
              </a:p>
              <a:p>
                <a:pPr marL="0" indent="0">
                  <a:buNone/>
                </a:pPr>
                <a:endParaRPr lang="en-US" sz="26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600" b="1" i="1"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600"/>
              </a:p>
              <a:p>
                <a:pPr marL="0" indent="0">
                  <a:buNone/>
                </a:pPr>
                <a:endParaRPr lang="en-US" sz="2600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65200"/>
                <a:ext cx="10515600" cy="5803900"/>
              </a:xfrm>
              <a:blipFill rotWithShape="0">
                <a:blip r:embed="rId2"/>
                <a:stretch>
                  <a:fillRect l="-754" t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48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7800"/>
                <a:ext cx="10515600" cy="645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ka-GE" sz="2000" i="1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𝜵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ka-GE" sz="2000" smtClean="0"/>
              </a:p>
              <a:p>
                <a:pPr marL="0" indent="0">
                  <a:buNone/>
                </a:pPr>
                <a:endParaRPr lang="ka-GE" sz="2000" smtClean="0"/>
              </a:p>
              <a:p>
                <a:pPr marL="0" indent="0">
                  <a:buNone/>
                </a:pPr>
                <a:r>
                  <a:rPr lang="ka-GE" sz="2000" smtClean="0"/>
                  <a:t>ამონახსნი ვარგისიანია </a:t>
                </a:r>
                <a:r>
                  <a:rPr lang="ka-GE" sz="2000"/>
                  <a:t>როცა ვექტორ პოტენციალი</a:t>
                </a:r>
                <a:r>
                  <a:rPr lang="ka-GE" sz="200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ka-GE" sz="2000" smtClean="0"/>
                  <a:t> </a:t>
                </a:r>
                <a:r>
                  <a:rPr lang="ka-GE" sz="2000"/>
                  <a:t>ინტეგრებადია</a:t>
                </a:r>
                <a:r>
                  <a:rPr lang="en-US" sz="2000"/>
                  <a:t>, ე.ი. ინტეგრალი არაა დამოკიდებული ინ</a:t>
                </a:r>
                <a:r>
                  <a:rPr lang="ka-GE" sz="2000"/>
                  <a:t>ტეგრების გზაზე. </a:t>
                </a:r>
                <a:endParaRPr lang="ka-GE" sz="2000" smtClean="0"/>
              </a:p>
              <a:p>
                <a:pPr marL="0" indent="0">
                  <a:buNone/>
                </a:pPr>
                <a:endParaRPr lang="ka-GE" sz="2000" smtClean="0"/>
              </a:p>
              <a:p>
                <a:pPr marL="0" indent="0">
                  <a:buNone/>
                </a:pPr>
                <a:r>
                  <a:rPr lang="ka-GE" sz="2000" smtClean="0"/>
                  <a:t>თუ </a:t>
                </a:r>
                <a:r>
                  <a:rPr lang="ka-GE" sz="2000"/>
                  <a:t>მივიჩნევთ, რომ ეს ასეა მაშინ </a:t>
                </a:r>
                <a:endParaRPr lang="ka-GE" sz="2000" smtClean="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𝜵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ka-GE" sz="2000" smtClean="0"/>
              </a:p>
              <a:p>
                <a:pPr marL="0" indent="0">
                  <a:buNone/>
                </a:pPr>
                <a:endParaRPr lang="ka-GE" sz="2000"/>
              </a:p>
              <a:p>
                <a:pPr marL="0" indent="0">
                  <a:buNone/>
                </a:pPr>
                <a:r>
                  <a:rPr lang="ka-GE" sz="2000" smtClean="0"/>
                  <a:t>ხოლო </a:t>
                </a:r>
                <a:r>
                  <a:rPr lang="ka-GE" sz="2000"/>
                  <a:t>შესაბამისი ფორმალური ამონახსნია</a:t>
                </a:r>
                <a:endParaRPr lang="en-US" sz="2000"/>
              </a:p>
              <a:p>
                <a:pPr marL="0" indent="0">
                  <a:buNone/>
                </a:pPr>
                <a:endParaRPr lang="ka-GE" sz="2000" i="1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  <m:nary>
                                <m:naryPr>
                                  <m:limLoc m:val="undOvr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nary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7800"/>
                <a:ext cx="10515600" cy="6451600"/>
              </a:xfrm>
              <a:blipFill rotWithShape="0"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604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282</Words>
  <Application>Microsoft Office PowerPoint</Application>
  <PresentationFormat>Widescreen</PresentationFormat>
  <Paragraphs>183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Sylfaen</vt:lpstr>
      <vt:lpstr>Times New Roman</vt:lpstr>
      <vt:lpstr>Office Theme</vt:lpstr>
      <vt:lpstr> აარონოვ-ბომის ეფექტი და ტალღური ფუნქციის ფაზის ინტეგრებადობა</vt:lpstr>
      <vt:lpstr>შინაარსი</vt:lpstr>
      <vt:lpstr>PowerPoint Presentation</vt:lpstr>
      <vt:lpstr>ყალიბური გარდაქმნები </vt:lpstr>
      <vt:lpstr>ჰამილტონიანი</vt:lpstr>
      <vt:lpstr>ყალიბური გარდაქმნა კვანტურ მექანიკაში. </vt:lpstr>
      <vt:lpstr>PowerPoint Presentation</vt:lpstr>
      <vt:lpstr>ტალღური ფუნქციის ფაზის ინტეგრებადობა </vt:lpstr>
      <vt:lpstr>PowerPoint Presentation</vt:lpstr>
      <vt:lpstr>PowerPoint Presentation</vt:lpstr>
      <vt:lpstr>აარონოვ-ბომის ექსპერიმენტი </vt:lpstr>
      <vt:lpstr>ელექტრონის მოძრაობა წრეზე </vt:lpstr>
      <vt:lpstr>PowerPoint Presentation</vt:lpstr>
      <vt:lpstr>PowerPoint Presentation</vt:lpstr>
      <vt:lpstr>აარონოვ-ბომის ეფექტი და გეომეტრიული ფაზა </vt:lpstr>
      <vt:lpstr>დასკვნა </vt:lpstr>
      <vt:lpstr>გამოყენებული ლიტერატურა </vt:lpstr>
      <vt:lpstr>გმადლობთ ყურადღებისთვის!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qistauri</dc:creator>
  <cp:lastModifiedBy>qistauri</cp:lastModifiedBy>
  <cp:revision>19</cp:revision>
  <dcterms:created xsi:type="dcterms:W3CDTF">2018-07-10T09:01:40Z</dcterms:created>
  <dcterms:modified xsi:type="dcterms:W3CDTF">2018-07-10T16:21:39Z</dcterms:modified>
</cp:coreProperties>
</file>